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800" b="1" dirty="0"/>
              <a:t>البيئـة التكنولوجيـة</a:t>
            </a:r>
            <a:r>
              <a:rPr lang="en-US" sz="2800" b="1" dirty="0"/>
              <a:t> (Technological Environment)</a:t>
            </a:r>
            <a:br>
              <a:rPr lang="en-US" sz="2800" b="1" dirty="0"/>
            </a:br>
            <a:endParaRPr lang="ar-JO" sz="2800" dirty="0"/>
          </a:p>
        </p:txBody>
      </p:sp>
      <p:sp>
        <p:nvSpPr>
          <p:cNvPr id="3" name="عنصر نائب للمحتوى 2"/>
          <p:cNvSpPr>
            <a:spLocks noGrp="1"/>
          </p:cNvSpPr>
          <p:nvPr>
            <p:ph idx="1"/>
          </p:nvPr>
        </p:nvSpPr>
        <p:spPr/>
        <p:txBody>
          <a:bodyPr>
            <a:normAutofit fontScale="85000" lnSpcReduction="20000"/>
          </a:bodyPr>
          <a:lstStyle/>
          <a:p>
            <a:r>
              <a:rPr lang="ar-SA" b="1" dirty="0" smtClean="0"/>
              <a:t>هنالك </a:t>
            </a:r>
            <a:r>
              <a:rPr lang="ar-SA" b="1" dirty="0"/>
              <a:t>حقيقة لابد من التأكيد عليها وهي أن عصرنا الذي نعيشه اليوم، هو عصر المعلومات أو عصر ثورة المعلومات، أو كما يسميه عصر الثورة الإعلامية والمعلوماتية، وتلك الحقيقة هي انعكاس ما تتضمنه المعلومات وتكنولوجياتها المختلفة من تغييرات على مجمل الحياة البشرية</a:t>
            </a:r>
            <a:r>
              <a:rPr lang="en-US" b="1" dirty="0"/>
              <a:t>.</a:t>
            </a:r>
            <a:br>
              <a:rPr lang="en-US" b="1" dirty="0"/>
            </a:br>
            <a:r>
              <a:rPr lang="ar-SA" b="1" dirty="0"/>
              <a:t>ونستطيع أن نعرف البيئة التكنولوجية بأنها مجموعة العناصر البشرية المتفاوتة المهام والاختصاصات والدرجات الوظيفية والقناعات والكفاءات العلمية المتفاعلة فيما بينها وفق منظومة إدارية لإنجاز مهام محددة. وبعبارات أخرى فان البيئة التكنولوجية هي البعد الإنساني للتطبيقات التكنولوجية المختلفة في المؤسسات، وتفاعل الإنسان وقناعته ومدى تقبله للتغييرات التكنولوجية الجديدة</a:t>
            </a:r>
            <a:r>
              <a:rPr lang="en-US" b="1" dirty="0"/>
              <a:t>.</a:t>
            </a:r>
            <a:br>
              <a:rPr lang="en-US" b="1" dirty="0"/>
            </a:br>
            <a:endParaRPr lang="ar-JO" dirty="0"/>
          </a:p>
        </p:txBody>
      </p:sp>
    </p:spTree>
    <p:extLst>
      <p:ext uri="{BB962C8B-B14F-4D97-AF65-F5344CB8AC3E}">
        <p14:creationId xmlns:p14="http://schemas.microsoft.com/office/powerpoint/2010/main" val="241662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800" b="1" dirty="0"/>
              <a:t>مظاهر البيئة التكنولوجية والمعنيون بها</a:t>
            </a:r>
            <a:r>
              <a:rPr lang="en-US" sz="2800" b="1" dirty="0"/>
              <a:t>:</a:t>
            </a:r>
            <a:br>
              <a:rPr lang="en-US" sz="2800" b="1" dirty="0"/>
            </a:br>
            <a:endParaRPr lang="ar-JO" sz="2800" dirty="0"/>
          </a:p>
        </p:txBody>
      </p:sp>
      <p:sp>
        <p:nvSpPr>
          <p:cNvPr id="3" name="عنصر نائب للمحتوى 2"/>
          <p:cNvSpPr>
            <a:spLocks noGrp="1"/>
          </p:cNvSpPr>
          <p:nvPr>
            <p:ph idx="1"/>
          </p:nvPr>
        </p:nvSpPr>
        <p:spPr/>
        <p:txBody>
          <a:bodyPr>
            <a:normAutofit fontScale="85000" lnSpcReduction="20000"/>
          </a:bodyPr>
          <a:lstStyle/>
          <a:p>
            <a:r>
              <a:rPr lang="ar-SA" b="1" dirty="0" smtClean="0"/>
              <a:t>تبرز </a:t>
            </a:r>
            <a:r>
              <a:rPr lang="ar-SA" b="1" dirty="0"/>
              <a:t>مظاهر البيئة التكنولوجية في ردود فعل متباينة يمكن أن نوجزها بالآتي</a:t>
            </a:r>
            <a:r>
              <a:rPr lang="en-US" b="1" dirty="0"/>
              <a:t>:</a:t>
            </a:r>
            <a:br>
              <a:rPr lang="en-US" b="1" dirty="0"/>
            </a:br>
            <a:r>
              <a:rPr lang="en-US" b="1" dirty="0"/>
              <a:t>1. </a:t>
            </a:r>
            <a:r>
              <a:rPr lang="ar-SA" b="1" dirty="0"/>
              <a:t>التحديات الفكرية والاجتماعية والسياسية والاقتصادية. وان تكنولوجيا الحواسيب والتكنولوجيات المصاحبة الأخرى جعلت العديد من المجتمعات تعيش بيئة اجتماعية ووظيفية معقدة، نوعما</a:t>
            </a:r>
            <a:r>
              <a:rPr lang="en-US" b="1" dirty="0"/>
              <a:t>.</a:t>
            </a:r>
            <a:br>
              <a:rPr lang="en-US" b="1" dirty="0"/>
            </a:br>
            <a:r>
              <a:rPr lang="en-US" b="1" dirty="0"/>
              <a:t>2. </a:t>
            </a:r>
            <a:r>
              <a:rPr lang="ar-SA" b="1" dirty="0"/>
              <a:t>التناقضات والتعقيدات والانفصامات الإيجابية والسلبية معاً</a:t>
            </a:r>
            <a:r>
              <a:rPr lang="en-US" b="1" dirty="0"/>
              <a:t>.</a:t>
            </a:r>
            <a:br>
              <a:rPr lang="en-US" b="1" dirty="0"/>
            </a:br>
            <a:r>
              <a:rPr lang="en-US" b="1" dirty="0"/>
              <a:t>3. </a:t>
            </a:r>
            <a:r>
              <a:rPr lang="ar-SA" b="1" dirty="0"/>
              <a:t>هنالك انبهار شديد وتحمس واندفاع نحو هذا النوع من التكنولوجيا من جانب البعض، يقابله مقاومة شديدة مستمرة أو مقاومة متقطعة أحيانا من جانب البعض الآخر. كذلك فإن هنالك إعجاب شديد أو متوسط، أو حتى قناعة مشوبة بالحذر من جانب، يقابله تخوف وتردد من الجانب الآخر، وهكذا</a:t>
            </a:r>
            <a:r>
              <a:rPr lang="en-US" b="1" dirty="0"/>
              <a:t>.</a:t>
            </a:r>
            <a:br>
              <a:rPr lang="en-US" b="1" dirty="0"/>
            </a:br>
            <a:endParaRPr lang="ar-JO" dirty="0"/>
          </a:p>
        </p:txBody>
      </p:sp>
    </p:spTree>
    <p:extLst>
      <p:ext uri="{BB962C8B-B14F-4D97-AF65-F5344CB8AC3E}">
        <p14:creationId xmlns:p14="http://schemas.microsoft.com/office/powerpoint/2010/main" val="3661415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SA" b="1" dirty="0"/>
              <a:t>وعلى الرغم من أن أكثر أفراد المجتمع، إن لم يكن جميعهم، معنيون بموضوع البيئة التكنولوجية، إلا أن مجال حديثنا هنا هو ما يتعلق بالحوسبة والتكنولوجيات المصاحبة الأخرى المستثمرة، أو التي ينبغي أن تستثمر في مراكز البحوث والجامعات ومراكز المعلومات الأخرى. لذا فإننا نستطيع أن نحدد الشرائح المعنية بالبيئة التكنولوجية بالآتي</a:t>
            </a:r>
            <a:r>
              <a:rPr lang="en-US" b="1" dirty="0"/>
              <a:t>:</a:t>
            </a:r>
            <a:br>
              <a:rPr lang="en-US" b="1" dirty="0"/>
            </a:br>
            <a:r>
              <a:rPr lang="ar-SA" b="1" dirty="0"/>
              <a:t>أ. الإدارات العليا والإدارات المباشرة للمؤسسات المعنية بالتغيير الجديد</a:t>
            </a:r>
            <a:r>
              <a:rPr lang="en-US" b="1" dirty="0"/>
              <a:t>.</a:t>
            </a:r>
            <a:br>
              <a:rPr lang="en-US" b="1" dirty="0"/>
            </a:br>
            <a:r>
              <a:rPr lang="ar-SA" b="1" dirty="0"/>
              <a:t>ب. المستخدمون والمستفيدون النهائيين</a:t>
            </a:r>
            <a:r>
              <a:rPr lang="en-US" b="1" dirty="0"/>
              <a:t> (End Users) </a:t>
            </a:r>
            <a:r>
              <a:rPr lang="ar-SA" b="1" dirty="0"/>
              <a:t>من خدمات هذه المؤسسات كالطلبة، بمختلف مستوياتهم التعليمية، وهيئات التعليم، والباحثين الآخرين</a:t>
            </a:r>
            <a:r>
              <a:rPr lang="en-US" b="1" dirty="0"/>
              <a:t>.</a:t>
            </a:r>
            <a:br>
              <a:rPr lang="en-US" b="1" dirty="0"/>
            </a:br>
            <a:r>
              <a:rPr lang="ar-SA" b="1" dirty="0"/>
              <a:t>ج. إختصاصيو الحواسيب، بمختلف توجهاتهم الهندسية أو البرمجية</a:t>
            </a:r>
            <a:r>
              <a:rPr lang="en-US" b="1" dirty="0"/>
              <a:t>.</a:t>
            </a:r>
            <a:br>
              <a:rPr lang="en-US" b="1" dirty="0"/>
            </a:br>
            <a:r>
              <a:rPr lang="ar-SA" b="1" dirty="0"/>
              <a:t>د. إختصاصيو التوثيق والمعلومات، المعنيون بجمع وتنظيم البيانات المطلوبة للحوسبة</a:t>
            </a:r>
            <a:r>
              <a:rPr lang="en-US" b="1" dirty="0"/>
              <a:t>.</a:t>
            </a:r>
            <a:br>
              <a:rPr lang="en-US" b="1" dirty="0"/>
            </a:br>
            <a:r>
              <a:rPr lang="ar-SA" b="1" dirty="0"/>
              <a:t>هـ. الموظفون المساعدون الآخرون المعنيون بالتعامل مع إدخال البيانات</a:t>
            </a:r>
            <a:r>
              <a:rPr lang="en-US" b="1" dirty="0"/>
              <a:t>.</a:t>
            </a:r>
            <a:br>
              <a:rPr lang="en-US" b="1" dirty="0"/>
            </a:br>
            <a:endParaRPr lang="ar-JO" dirty="0"/>
          </a:p>
        </p:txBody>
      </p:sp>
    </p:spTree>
    <p:extLst>
      <p:ext uri="{BB962C8B-B14F-4D97-AF65-F5344CB8AC3E}">
        <p14:creationId xmlns:p14="http://schemas.microsoft.com/office/powerpoint/2010/main" val="968324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200" b="1" dirty="0"/>
              <a:t>المعالجات المطلوبة لإيجاد بيئة تكنولوجية جيدة</a:t>
            </a:r>
            <a:r>
              <a:rPr lang="en-US" sz="3200" b="1" dirty="0"/>
              <a:t>:</a:t>
            </a:r>
            <a:br>
              <a:rPr lang="en-US" sz="3200" b="1" dirty="0"/>
            </a:br>
            <a:endParaRPr lang="ar-JO" sz="3200" dirty="0"/>
          </a:p>
        </p:txBody>
      </p:sp>
      <p:sp>
        <p:nvSpPr>
          <p:cNvPr id="3" name="عنصر نائب للمحتوى 2"/>
          <p:cNvSpPr>
            <a:spLocks noGrp="1"/>
          </p:cNvSpPr>
          <p:nvPr>
            <p:ph idx="1"/>
          </p:nvPr>
        </p:nvSpPr>
        <p:spPr/>
        <p:txBody>
          <a:bodyPr>
            <a:normAutofit fontScale="70000" lnSpcReduction="20000"/>
          </a:bodyPr>
          <a:lstStyle/>
          <a:p>
            <a:r>
              <a:rPr lang="ar-SA" b="1" dirty="0" smtClean="0"/>
              <a:t>ولكي </a:t>
            </a:r>
            <a:r>
              <a:rPr lang="ar-SA" b="1" dirty="0"/>
              <a:t>نقلص من هذه الفجوات بين المتحمسين والراغبين في التغيير، هذا التغيير– الذي أصبح ضرورياً ومطلوباً، وبين المتحفظين والمعارضين له، لا بد لنا من إيجاد صيغ عملية مقبولة، ولابد من وضع خطط مدروسة تجنب المؤسسات المقبلة على هذا التغيير التكنولوجي الإيجابي المطلوب من احتمالات الفشل، أو العجز عن تقديم أفضل الخدمات والعطاءات التي تؤمن إدامة التحمس والرغبة في التغيير، وتجنب مثل تلك الإخفاقات والفشل. ومن أهم هذه الصيغ المطلوبة ما يأتي</a:t>
            </a:r>
            <a:r>
              <a:rPr lang="en-US" b="1" dirty="0"/>
              <a:t>:</a:t>
            </a:r>
            <a:br>
              <a:rPr lang="en-US" b="1" dirty="0"/>
            </a:br>
            <a:r>
              <a:rPr lang="en-US" b="1" dirty="0"/>
              <a:t>1. </a:t>
            </a:r>
            <a:r>
              <a:rPr lang="ar-SA" b="1" dirty="0"/>
              <a:t>إيجاد طريقة فعالة للتعاون والتفاعل بين اختصاصي الحواسيب واختصاصي المعلومات أولاً، ومن ثم بينهما وبين المستخدمين والمستفيدين، سواء كان هؤلاء المستفيدين هم أصحاب الشأن في الإدارة العليا للمؤسسات المعنية بالتغيير الجديد الذي رافق عصر ثورة المعلومات وتكنولوجياتها المختلفة، أو هم من الشرائح الأخرى المستفيدة، وذلك تحقيقاً لأفضل أنواع خدمات المعلومات الآنية والمستقبلية لهم جميعاً. وقد نجحت العديد من الدول المتقدمة في هذا المجال إلى حسم مثل هذا الموضوع، وأوجدت صيغ معقولة للتعاون والتفاعل بين هذه الجبهات الثلاثة، لكنه بقي قيد الجدل أحياناً، والغموض في أحيان أخرى، في العديد من الدول النامية ومنها الأقطار العربية الأخرى</a:t>
            </a:r>
            <a:r>
              <a:rPr lang="en-US" b="1" dirty="0"/>
              <a:t>.</a:t>
            </a:r>
            <a:br>
              <a:rPr lang="en-US" b="1" dirty="0"/>
            </a:br>
            <a:endParaRPr lang="ar-JO" dirty="0"/>
          </a:p>
        </p:txBody>
      </p:sp>
    </p:spTree>
    <p:extLst>
      <p:ext uri="{BB962C8B-B14F-4D97-AF65-F5344CB8AC3E}">
        <p14:creationId xmlns:p14="http://schemas.microsoft.com/office/powerpoint/2010/main" val="281099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ar-SA" b="1" dirty="0"/>
              <a:t>فإختصاصيو الحواسيب، سواء المعنيين منهم بالأجهزة والمكونات المادية</a:t>
            </a:r>
            <a:r>
              <a:rPr lang="en-US" b="1" dirty="0"/>
              <a:t> (Hardware) </a:t>
            </a:r>
            <a:r>
              <a:rPr lang="ar-SA" b="1" dirty="0"/>
              <a:t>أو المعنيين منهم بالبرمجة والنظم والبرامجيات</a:t>
            </a:r>
            <a:r>
              <a:rPr lang="en-US" b="1" dirty="0"/>
              <a:t> (Software) </a:t>
            </a:r>
            <a:r>
              <a:rPr lang="ar-SA" b="1" dirty="0"/>
              <a:t>لهم دورهم المميز والمهم في استثمار إمكانات ثورة الحواسيب المعاصرة التي شملت كل نواحي الحياة المعاصرة. إلا أنهم من جانب آخر بحاجة ماسة إلى التعاون مع اختصاصي المعلومات، المعنيين بجمع المعلومات من مصادرها وأوعيتـها المختلفـة وتهيئتـها عن طريـق التصنيف والفهرسـة والترميز وإعـداد الواصفات</a:t>
            </a:r>
            <a:r>
              <a:rPr lang="en-US" b="1" dirty="0"/>
              <a:t> (Descriptors) </a:t>
            </a:r>
            <a:r>
              <a:rPr lang="ar-SA" b="1" dirty="0"/>
              <a:t>المطلوبة لها، بشكل يسهل استرجاعها من الحواسيب المخزونة فيها. وبذلك يستطيعون تحقيق الشعار المشهور في هذا المجال، المعلومات المناسبة والدقيقة والمطلوبة، للمستفيد المناسب، في الوقت المناسب</a:t>
            </a:r>
            <a:r>
              <a:rPr lang="en-US" b="1" dirty="0"/>
              <a:t> …</a:t>
            </a:r>
            <a:br>
              <a:rPr lang="en-US" b="1" dirty="0"/>
            </a:br>
            <a:endParaRPr lang="ar-JO" b="1" dirty="0" smtClean="0"/>
          </a:p>
          <a:p>
            <a:r>
              <a:rPr lang="ar-SA" b="1" dirty="0" smtClean="0"/>
              <a:t>وبالإضافة </a:t>
            </a:r>
            <a:r>
              <a:rPr lang="ar-SA" b="1" dirty="0"/>
              <a:t>إلى هذه الفقرة الأولى التي أعطيناها اهتماماً خاصاً، هنالك معالجات أخرى مهمة مرتبطة بها، مثل</a:t>
            </a:r>
            <a:r>
              <a:rPr lang="en-US" b="1" dirty="0"/>
              <a:t>:</a:t>
            </a:r>
            <a:br>
              <a:rPr lang="en-US" b="1" dirty="0"/>
            </a:br>
            <a:r>
              <a:rPr lang="en-US" b="1" dirty="0"/>
              <a:t>2. </a:t>
            </a:r>
            <a:r>
              <a:rPr lang="ar-SA" b="1" dirty="0"/>
              <a:t>إيجاد نظام اتصالات وإعلام جيد يهدف إلى إقناع المستفيدين في الإدارات العليا لضمان دعمهم وإدامة تحمسهم للتغيير المطلوب</a:t>
            </a:r>
            <a:r>
              <a:rPr lang="en-US" b="1" dirty="0"/>
              <a:t>.</a:t>
            </a:r>
            <a:br>
              <a:rPr lang="en-US" b="1" dirty="0"/>
            </a:br>
            <a:endParaRPr lang="ar-JO" dirty="0"/>
          </a:p>
        </p:txBody>
      </p:sp>
    </p:spTree>
    <p:extLst>
      <p:ext uri="{BB962C8B-B14F-4D97-AF65-F5344CB8AC3E}">
        <p14:creationId xmlns:p14="http://schemas.microsoft.com/office/powerpoint/2010/main" val="2956911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en-US" b="1" dirty="0"/>
              <a:t>3. </a:t>
            </a:r>
            <a:r>
              <a:rPr lang="ar-SA" b="1" dirty="0"/>
              <a:t>التهيئة النفسية وإيجاد شعور بالرضا عند العاملين في المؤسسة، لتأمين التعامل مع المستفيدين في إطار التغييرات الجديدة. ويتم ذلك عبر قنوات الاتصال المتعددة الشفهية منها أو المكتوبة والمطبوعة</a:t>
            </a:r>
            <a:r>
              <a:rPr lang="en-US" b="1" dirty="0"/>
              <a:t>.</a:t>
            </a:r>
            <a:br>
              <a:rPr lang="en-US" b="1" dirty="0"/>
            </a:br>
            <a:r>
              <a:rPr lang="en-US" b="1" dirty="0"/>
              <a:t>4. </a:t>
            </a:r>
            <a:r>
              <a:rPr lang="ar-SA" b="1" dirty="0"/>
              <a:t>التدريب والتأهيل، بغرض كسر حاجز الخوف، عند العاملين أو المستفيدين على حد سواء، وتهيئتهم للتأقلم مع البيئة التكنولوجية الجديدة</a:t>
            </a:r>
            <a:r>
              <a:rPr lang="en-US" b="1" dirty="0"/>
              <a:t>.</a:t>
            </a:r>
            <a:br>
              <a:rPr lang="en-US" b="1" dirty="0"/>
            </a:br>
            <a:r>
              <a:rPr lang="en-US" b="1" dirty="0"/>
              <a:t>5. </a:t>
            </a:r>
            <a:r>
              <a:rPr lang="ar-SA" b="1" dirty="0"/>
              <a:t>إيجاد علاقة متفاعلة بين المتخصصين في مجالي الحواسيب والمعلومات</a:t>
            </a:r>
            <a:r>
              <a:rPr lang="en-US" b="1" dirty="0"/>
              <a:t>.</a:t>
            </a:r>
            <a:br>
              <a:rPr lang="en-US" b="1" dirty="0"/>
            </a:br>
            <a:r>
              <a:rPr lang="ar-SA" b="1" dirty="0"/>
              <a:t>وانطلاقاً من النقطة الأخيرة هذه فإن تخصص علم المعلومات الجديد، ودراسة وتدريس نظم المعلومات، لها أهمية خاصة في عصرنا الحاضر لا تقل عن أهمية عن تخصص علم الحواسيب، بل إن الاثنـان ينبغي أن يكونا متفاعلين ومتفاهمين، لكي يؤمنا للمخططين وصانعي القرارات والباحثين والمستفيدين الآخرين كل ما يحتاجونه من معلومات محدثة ودقيقة ووافية وسريعة</a:t>
            </a:r>
            <a:r>
              <a:rPr lang="en-US" b="1" dirty="0"/>
              <a:t>.</a:t>
            </a:r>
            <a:endParaRPr lang="ar-JO" dirty="0"/>
          </a:p>
          <a:p>
            <a:endParaRPr lang="ar-JO" dirty="0"/>
          </a:p>
        </p:txBody>
      </p:sp>
    </p:spTree>
    <p:extLst>
      <p:ext uri="{BB962C8B-B14F-4D97-AF65-F5344CB8AC3E}">
        <p14:creationId xmlns:p14="http://schemas.microsoft.com/office/powerpoint/2010/main" val="46276886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347</Words>
  <Application>Microsoft Office PowerPoint</Application>
  <PresentationFormat>عرض على الشاشة (3:4)‏</PresentationFormat>
  <Paragraphs>10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البيئـة التكنولوجيـة (Technological Environment) </vt:lpstr>
      <vt:lpstr>مظاهر البيئة التكنولوجية والمعنيون بها: </vt:lpstr>
      <vt:lpstr>عرض تقديمي في PowerPoint</vt:lpstr>
      <vt:lpstr>المعالجات المطلوبة لإيجاد بيئة تكنولوجية جيدة: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البيئـة التكنولوجيـة (Technological Environment) </dc:title>
  <dc:creator>gega</dc:creator>
  <cp:lastModifiedBy>gega</cp:lastModifiedBy>
  <cp:revision>1</cp:revision>
  <dcterms:created xsi:type="dcterms:W3CDTF">2019-12-20T08:17:27Z</dcterms:created>
  <dcterms:modified xsi:type="dcterms:W3CDTF">2019-12-20T08:24:15Z</dcterms:modified>
</cp:coreProperties>
</file>